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49F8F1-DF15-40E9-A71F-B39A7BF5A9E2}">
  <a:tblStyle styleId="{3149F8F1-DF15-40E9-A71F-B39A7BF5A9E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fgalveston.org/apply"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cc7e181a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cc7e181a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8ccd22d59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8ccd22d59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ccd22d59b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ccd22d59b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cc7e181a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8cc7e181a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u="sng">
                <a:solidFill>
                  <a:schemeClr val="hlink"/>
                </a:solidFill>
                <a:latin typeface="Roboto"/>
                <a:ea typeface="Roboto"/>
                <a:cs typeface="Roboto"/>
                <a:sym typeface="Roboto"/>
                <a:hlinkClick r:id="rId2"/>
              </a:rPr>
              <a:t>https://www.pefgalveston.org/apply</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t/>
            </a:r>
            <a:endParaRPr sz="1300">
              <a:solidFill>
                <a:srgbClr val="666666"/>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ccd22d5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8ccd22d5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implementation we’d have to contact certain offices - (1) Permits Office for permit applications (2) City Planning Department for zoning and regulations (3) Utility Department for kiosks to access the internet (4) Local Businesses for cooperation and partnerships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~15-20 seconds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ccd22d59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ccd22d59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before we go further, we’d like to introduce the team first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8cc7e181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8cc7e181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 factors and circumstances impact mental health - (1) homelessness (2) unemployment (3) food insecurity (4) substance abuse to name a few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top reasons for not receiving care is </a:t>
            </a:r>
            <a:r>
              <a:rPr lang="en"/>
              <a:t>accessibility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Galveston has a variety of necessary resources to assist all of these issues, but access is inhibited and knowledge of resources limited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Organizations provide a list of resources as the category, the organization, and a phone number, which presents obstacles and hard to navigate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~25 seconds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visited the Rosenberg Library after being notified they provide an extensive list of resources - an immediate issue with the list provided is it only provides a list of [organization name] &amp; [phone number] - getting a library card is free but it requires a state-issued ID and an application which if you do not have you’re able to access the computer lab at the 3rd floor and use their computers. Navigating through all the various resources and finding information becomes tedious and if you need directions to a location it becomes 10 cents per page - if you require directions to multiple resources this adds up thus leading people to utilize this resource less and leading to increasing lack of resource accessibility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cc7e181a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8cc7e181a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Well-established communities and organizations exist on the island, here a few to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actually went to Hobo Breakfast, it’s an event hosted every Saturday where organizations distribute resources, and were told up to 10 new homeless individuals visit each week requesting resources - but the list of resources provided is similar to the list on the previous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~25-30 seconds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went to the Hobo Breakfast, an event hosted every Saturday from 8AM to 9AM that’s available to everyone. Individuals who are displaced and at risk often attend the event. Community organizers are at the event help individuals with medicine, food, clothing,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spoke to The Luke Society Clinic that offers a variety of medical assistance and have grants that </a:t>
            </a:r>
            <a:r>
              <a:rPr lang="en"/>
              <a:t>specifically</a:t>
            </a:r>
            <a:r>
              <a:rPr lang="en"/>
              <a:t> help with medical needs. They work with student volunteers from UTMB who we spoke to alongside The Luke Society and found the resources made available to individuals, however, the issue remains consistent, the print outs would often be of an [organization] and a [number].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cc7e181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8cc7e181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Kiosks provide information and awareness of resources as well as directions and local bus routes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Allows real-time updates of resource availability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Would provide analytics of which resources searched the most, provides insights of which resources to fund and which resources are lacking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Kiosks direct individuals to necessary organizations that assist and distribute resources, particularly important outside the scope of shelter and food - emergency &amp; legal, medical &amp; mental, etc. because those categories are a lot more broad and an understanding of where to get those resources becomes troublesome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Kiosks allow us to be up-to-date with resources available rather than outdated pamphlets that don’t get updated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Kiosks would allow us to acquire analytics - inputs let us know what resources are the most necessary - whether medical, food, shelters, etc. - data aggregation tells cities and organizers where they may lack in resources and what is more of a necessity for those displaced &amp; at risk the most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8cc7e181a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8cc7e181a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rgbClr val="091B23"/>
                </a:solidFill>
                <a:highlight>
                  <a:srgbClr val="F8F8F8"/>
                </a:highlight>
              </a:rPr>
              <a:t>QR code to allow individuals with phones to access the website, website used to provide all resources at the kiosk</a:t>
            </a:r>
            <a:endParaRPr>
              <a:solidFill>
                <a:srgbClr val="091B23"/>
              </a:solidFill>
              <a:highlight>
                <a:srgbClr val="F8F8F8"/>
              </a:highlight>
            </a:endParaRPr>
          </a:p>
          <a:p>
            <a:pPr indent="0" lvl="0" marL="457200" rtl="0" algn="l">
              <a:lnSpc>
                <a:spcPct val="115000"/>
              </a:lnSpc>
              <a:spcBef>
                <a:spcPts val="1200"/>
              </a:spcBef>
              <a:spcAft>
                <a:spcPts val="0"/>
              </a:spcAft>
              <a:buNone/>
            </a:pPr>
            <a:r>
              <a:rPr lang="en">
                <a:solidFill>
                  <a:srgbClr val="091B23"/>
                </a:solidFill>
                <a:highlight>
                  <a:srgbClr val="F8F8F8"/>
                </a:highlight>
              </a:rPr>
              <a:t>3 Key Focus Areas - (1) Resource List/Categories (2) Maps to view directions (3) Bus Routes</a:t>
            </a:r>
            <a:endParaRPr>
              <a:solidFill>
                <a:srgbClr val="091B23"/>
              </a:solidFill>
              <a:highlight>
                <a:srgbClr val="F8F8F8"/>
              </a:highlight>
            </a:endParaRPr>
          </a:p>
          <a:p>
            <a:pPr indent="0" lvl="0" marL="457200" rtl="0" algn="l">
              <a:lnSpc>
                <a:spcPct val="115000"/>
              </a:lnSpc>
              <a:spcBef>
                <a:spcPts val="1200"/>
              </a:spcBef>
              <a:spcAft>
                <a:spcPts val="0"/>
              </a:spcAft>
              <a:buNone/>
            </a:pPr>
            <a:r>
              <a:t/>
            </a:r>
            <a:endParaRPr>
              <a:solidFill>
                <a:srgbClr val="091B23"/>
              </a:solidFill>
              <a:highlight>
                <a:srgbClr val="F8F8F8"/>
              </a:highlight>
            </a:endParaRPr>
          </a:p>
          <a:p>
            <a:pPr indent="0" lvl="0" marL="457200" rtl="0" algn="l">
              <a:lnSpc>
                <a:spcPct val="115000"/>
              </a:lnSpc>
              <a:spcBef>
                <a:spcPts val="1200"/>
              </a:spcBef>
              <a:spcAft>
                <a:spcPts val="0"/>
              </a:spcAft>
              <a:buNone/>
            </a:pPr>
            <a:r>
              <a:t/>
            </a:r>
            <a:endParaRPr>
              <a:solidFill>
                <a:srgbClr val="091B23"/>
              </a:solidFill>
              <a:highlight>
                <a:srgbClr val="F8F8F8"/>
              </a:highlight>
            </a:endParaRPr>
          </a:p>
          <a:p>
            <a:pPr indent="0" lvl="0" marL="457200" rtl="0" algn="l">
              <a:lnSpc>
                <a:spcPct val="115000"/>
              </a:lnSpc>
              <a:spcBef>
                <a:spcPts val="1200"/>
              </a:spcBef>
              <a:spcAft>
                <a:spcPts val="0"/>
              </a:spcAft>
              <a:buNone/>
            </a:pPr>
            <a:r>
              <a:rPr lang="en">
                <a:solidFill>
                  <a:srgbClr val="091B23"/>
                </a:solidFill>
                <a:highlight>
                  <a:srgbClr val="F8F8F8"/>
                </a:highlight>
              </a:rPr>
              <a:t>A study by the charity St Mungo’s Broadway in 2014, found that 51% of 139 homeless clients lacked basic skills in written English. In the general population, the percentage of people that would not achieve a grade 1 at GCSE is around 15%.</a:t>
            </a:r>
            <a:endParaRPr>
              <a:solidFill>
                <a:srgbClr val="091B23"/>
              </a:solidFill>
              <a:highlight>
                <a:srgbClr val="F8F8F8"/>
              </a:highlight>
            </a:endParaRPr>
          </a:p>
          <a:p>
            <a:pPr indent="0" lvl="0" marL="457200" rtl="0" algn="l">
              <a:lnSpc>
                <a:spcPct val="115000"/>
              </a:lnSpc>
              <a:spcBef>
                <a:spcPts val="1200"/>
              </a:spcBef>
              <a:spcAft>
                <a:spcPts val="0"/>
              </a:spcAft>
              <a:buNone/>
            </a:pPr>
            <a:r>
              <a:rPr lang="en">
                <a:solidFill>
                  <a:srgbClr val="091B23"/>
                </a:solidFill>
                <a:highlight>
                  <a:srgbClr val="F8F8F8"/>
                </a:highlight>
              </a:rPr>
              <a:t>The Barbara Bush Foundation as of last year that 28% of Texas adults have lower than a 6th grade reading level - to quantify that it’s roughly around 6.5 million Texas adults.</a:t>
            </a:r>
            <a:endParaRPr>
              <a:solidFill>
                <a:srgbClr val="091B23"/>
              </a:solidFill>
              <a:highlight>
                <a:srgbClr val="F8F8F8"/>
              </a:highlight>
            </a:endParaRPr>
          </a:p>
          <a:p>
            <a:pPr indent="0" lvl="0" marL="0" rtl="0" algn="l">
              <a:lnSpc>
                <a:spcPct val="115000"/>
              </a:lnSpc>
              <a:spcBef>
                <a:spcPts val="1200"/>
              </a:spcBef>
              <a:spcAft>
                <a:spcPts val="0"/>
              </a:spcAft>
              <a:buNone/>
            </a:pPr>
            <a:r>
              <a:rPr lang="en">
                <a:solidFill>
                  <a:srgbClr val="091B23"/>
                </a:solidFill>
                <a:highlight>
                  <a:srgbClr val="F8F8F8"/>
                </a:highlight>
              </a:rPr>
              <a:t>	Texas ranks 3rd amongst illiteracy rates for students — </a:t>
            </a:r>
            <a:endParaRPr>
              <a:solidFill>
                <a:srgbClr val="091B23"/>
              </a:solidFill>
              <a:highlight>
                <a:srgbClr val="F8F8F8"/>
              </a:highlight>
            </a:endParaRPr>
          </a:p>
          <a:p>
            <a:pPr indent="0" lvl="0" marL="457200" rtl="0" algn="l">
              <a:lnSpc>
                <a:spcPct val="115000"/>
              </a:lnSpc>
              <a:spcBef>
                <a:spcPts val="1200"/>
              </a:spcBef>
              <a:spcAft>
                <a:spcPts val="0"/>
              </a:spcAft>
              <a:buNone/>
            </a:pPr>
            <a:r>
              <a:rPr lang="en">
                <a:solidFill>
                  <a:srgbClr val="091B23"/>
                </a:solidFill>
                <a:highlight>
                  <a:srgbClr val="F8F8F8"/>
                </a:highlight>
              </a:rPr>
              <a:t>According to _____ as of _____ 70% of elderly homeless individuals have access to a cell phone and 62% of homeless teens have a cell phone. </a:t>
            </a:r>
            <a:endParaRPr>
              <a:solidFill>
                <a:srgbClr val="091B23"/>
              </a:solidFill>
              <a:highlight>
                <a:srgbClr val="F8F8F8"/>
              </a:highlight>
            </a:endParaRPr>
          </a:p>
          <a:p>
            <a:pPr indent="0" lvl="0" marL="457200" rtl="0" algn="l">
              <a:lnSpc>
                <a:spcPct val="115000"/>
              </a:lnSpc>
              <a:spcBef>
                <a:spcPts val="1200"/>
              </a:spcBef>
              <a:spcAft>
                <a:spcPts val="0"/>
              </a:spcAft>
              <a:buNone/>
            </a:pPr>
            <a:r>
              <a:t/>
            </a:r>
            <a:endParaRPr>
              <a:solidFill>
                <a:srgbClr val="091B23"/>
              </a:solidFill>
              <a:highlight>
                <a:srgbClr val="F8F8F8"/>
              </a:highlight>
            </a:endParaRPr>
          </a:p>
          <a:p>
            <a:pPr indent="0" lvl="0" marL="457200" rtl="0" algn="l">
              <a:lnSpc>
                <a:spcPct val="115000"/>
              </a:lnSpc>
              <a:spcBef>
                <a:spcPts val="1200"/>
              </a:spcBef>
              <a:spcAft>
                <a:spcPts val="0"/>
              </a:spcAft>
              <a:buNone/>
            </a:pPr>
            <a:r>
              <a:t/>
            </a:r>
            <a:endParaRPr>
              <a:solidFill>
                <a:srgbClr val="091B23"/>
              </a:solidFill>
              <a:highlight>
                <a:srgbClr val="F8F8F8"/>
              </a:highlight>
            </a:endParaRPr>
          </a:p>
          <a:p>
            <a:pPr indent="0" lvl="0" marL="457200" rtl="0" algn="l">
              <a:lnSpc>
                <a:spcPct val="115000"/>
              </a:lnSpc>
              <a:spcBef>
                <a:spcPts val="1200"/>
              </a:spcBef>
              <a:spcAft>
                <a:spcPts val="1200"/>
              </a:spcAft>
              <a:buNone/>
            </a:pPr>
            <a:r>
              <a:t/>
            </a:r>
            <a:endParaRPr>
              <a:solidFill>
                <a:srgbClr val="091B23"/>
              </a:solidFill>
              <a:highlight>
                <a:srgbClr val="F8F8F8"/>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8cc7e181a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8cc7e181a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categories for resources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cc7e181a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8cc7e181a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cc7e181a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8cc7e181a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locations provide various pieces of information -  (1) name (2) address (3) phone number (4) services (5) information (6) directions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7.jpg"/><Relationship Id="rId5" Type="http://schemas.openxmlformats.org/officeDocument/2006/relationships/image" Target="../media/image7.jpg"/><Relationship Id="rId6"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050650" y="3493500"/>
            <a:ext cx="8520600" cy="165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Pathway Project:</a:t>
            </a:r>
            <a:endParaRPr>
              <a:solidFill>
                <a:schemeClr val="lt1"/>
              </a:solidFill>
            </a:endParaRPr>
          </a:p>
          <a:p>
            <a:pPr indent="0" lvl="0" marL="0" rtl="0" algn="ctr">
              <a:spcBef>
                <a:spcPts val="0"/>
              </a:spcBef>
              <a:spcAft>
                <a:spcPts val="0"/>
              </a:spcAft>
              <a:buNone/>
            </a:pPr>
            <a:r>
              <a:rPr lang="en">
                <a:solidFill>
                  <a:schemeClr val="lt1"/>
                </a:solidFill>
              </a:rPr>
              <a:t>Unlocking Paths to Progress </a:t>
            </a:r>
            <a:endParaRPr>
              <a:solidFill>
                <a:schemeClr val="lt1"/>
              </a:solidFill>
            </a:endParaRPr>
          </a:p>
        </p:txBody>
      </p:sp>
      <p:pic>
        <p:nvPicPr>
          <p:cNvPr id="65" name="Google Shape;65;p13"/>
          <p:cNvPicPr preferRelativeResize="0"/>
          <p:nvPr/>
        </p:nvPicPr>
        <p:blipFill rotWithShape="1">
          <a:blip r:embed="rId3">
            <a:alphaModFix/>
          </a:blip>
          <a:srcRect b="10483" l="27503" r="30951" t="11219"/>
          <a:stretch/>
        </p:blipFill>
        <p:spPr>
          <a:xfrm>
            <a:off x="652000" y="748500"/>
            <a:ext cx="1723700" cy="1694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 name="Shape 135"/>
        <p:cNvGrpSpPr/>
        <p:nvPr/>
      </p:nvGrpSpPr>
      <p:grpSpPr>
        <a:xfrm>
          <a:off x="0" y="0"/>
          <a:ext cx="0" cy="0"/>
          <a:chOff x="0" y="0"/>
          <a:chExt cx="0" cy="0"/>
        </a:xfrm>
      </p:grpSpPr>
      <p:pic>
        <p:nvPicPr>
          <p:cNvPr id="136" name="Google Shape;136;p22"/>
          <p:cNvPicPr preferRelativeResize="0"/>
          <p:nvPr/>
        </p:nvPicPr>
        <p:blipFill>
          <a:blip r:embed="rId3">
            <a:alphaModFix/>
          </a:blip>
          <a:stretch>
            <a:fillRect/>
          </a:stretch>
        </p:blipFill>
        <p:spPr>
          <a:xfrm>
            <a:off x="947863" y="0"/>
            <a:ext cx="7248274" cy="5143500"/>
          </a:xfrm>
          <a:prstGeom prst="rect">
            <a:avLst/>
          </a:prstGeom>
          <a:noFill/>
          <a:ln>
            <a:noFill/>
          </a:ln>
        </p:spPr>
      </p:pic>
      <p:sp>
        <p:nvSpPr>
          <p:cNvPr id="137" name="Google Shape;137;p22"/>
          <p:cNvSpPr/>
          <p:nvPr/>
        </p:nvSpPr>
        <p:spPr>
          <a:xfrm>
            <a:off x="-47525" y="0"/>
            <a:ext cx="10404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4949" l="4293" r="8613" t="3892"/>
          <a:stretch/>
        </p:blipFill>
        <p:spPr>
          <a:xfrm>
            <a:off x="1805050" y="1274175"/>
            <a:ext cx="5533901" cy="3869324"/>
          </a:xfrm>
          <a:prstGeom prst="rect">
            <a:avLst/>
          </a:prstGeom>
          <a:noFill/>
          <a:ln>
            <a:noFill/>
          </a:ln>
        </p:spPr>
      </p:pic>
      <p:sp>
        <p:nvSpPr>
          <p:cNvPr id="143" name="Google Shape;143;p23"/>
          <p:cNvSpPr txBox="1"/>
          <p:nvPr>
            <p:ph type="title"/>
          </p:nvPr>
        </p:nvSpPr>
        <p:spPr>
          <a:xfrm>
            <a:off x="311700" y="2303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Prototype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Cost Breakdown</a:t>
            </a:r>
            <a:endParaRPr/>
          </a:p>
        </p:txBody>
      </p:sp>
      <p:graphicFrame>
        <p:nvGraphicFramePr>
          <p:cNvPr id="149" name="Google Shape;149;p24"/>
          <p:cNvGraphicFramePr/>
          <p:nvPr/>
        </p:nvGraphicFramePr>
        <p:xfrm>
          <a:off x="965900" y="1286100"/>
          <a:ext cx="3000000" cy="3000000"/>
        </p:xfrm>
        <a:graphic>
          <a:graphicData uri="http://schemas.openxmlformats.org/drawingml/2006/table">
            <a:tbl>
              <a:tblPr>
                <a:noFill/>
                <a:tableStyleId>{3149F8F1-DF15-40E9-A71F-B39A7BF5A9E2}</a:tableStyleId>
              </a:tblPr>
              <a:tblGrid>
                <a:gridCol w="2109525"/>
                <a:gridCol w="2109525"/>
              </a:tblGrid>
              <a:tr h="428600">
                <a:tc>
                  <a:txBody>
                    <a:bodyPr/>
                    <a:lstStyle/>
                    <a:p>
                      <a:pPr indent="0" lvl="0" marL="0" rtl="0" algn="ctr">
                        <a:spcBef>
                          <a:spcPts val="0"/>
                        </a:spcBef>
                        <a:spcAft>
                          <a:spcPts val="0"/>
                        </a:spcAft>
                        <a:buNone/>
                      </a:pPr>
                      <a:r>
                        <a:rPr b="1" lang="en" sz="1500">
                          <a:solidFill>
                            <a:schemeClr val="dk1"/>
                          </a:solidFill>
                        </a:rPr>
                        <a:t>Item</a:t>
                      </a:r>
                      <a:endParaRPr b="1" sz="1500">
                        <a:solidFill>
                          <a:schemeClr val="dk1"/>
                        </a:solidFill>
                      </a:endParaRPr>
                    </a:p>
                  </a:txBody>
                  <a:tcPr marT="91425" marB="91425" marR="91425" marL="91425"/>
                </a:tc>
                <a:tc>
                  <a:txBody>
                    <a:bodyPr/>
                    <a:lstStyle/>
                    <a:p>
                      <a:pPr indent="0" lvl="0" marL="0" rtl="0" algn="ctr">
                        <a:spcBef>
                          <a:spcPts val="0"/>
                        </a:spcBef>
                        <a:spcAft>
                          <a:spcPts val="0"/>
                        </a:spcAft>
                        <a:buNone/>
                      </a:pPr>
                      <a:r>
                        <a:rPr b="1" lang="en" sz="1500"/>
                        <a:t>Estimated Cost</a:t>
                      </a:r>
                      <a:endParaRPr b="1" sz="1500"/>
                    </a:p>
                  </a:txBody>
                  <a:tcPr marT="91425" marB="91425" marR="91425" marL="91425"/>
                </a:tc>
              </a:tr>
              <a:tr h="428600">
                <a:tc>
                  <a:txBody>
                    <a:bodyPr/>
                    <a:lstStyle/>
                    <a:p>
                      <a:pPr indent="0" lvl="0" marL="0" rtl="0" algn="ctr">
                        <a:spcBef>
                          <a:spcPts val="0"/>
                        </a:spcBef>
                        <a:spcAft>
                          <a:spcPts val="0"/>
                        </a:spcAft>
                        <a:buNone/>
                      </a:pPr>
                      <a:r>
                        <a:rPr b="1" lang="en" sz="1500">
                          <a:solidFill>
                            <a:schemeClr val="dk1"/>
                          </a:solidFill>
                        </a:rPr>
                        <a:t>Solar Panel</a:t>
                      </a:r>
                      <a:endParaRPr b="1" sz="1500">
                        <a:solidFill>
                          <a:schemeClr val="dk1"/>
                        </a:solidFill>
                      </a:endParaRPr>
                    </a:p>
                  </a:txBody>
                  <a:tcPr marT="91425" marB="91425" marR="91425" marL="91425"/>
                </a:tc>
                <a:tc>
                  <a:txBody>
                    <a:bodyPr/>
                    <a:lstStyle/>
                    <a:p>
                      <a:pPr indent="0" lvl="0" marL="0" rtl="0" algn="ctr">
                        <a:spcBef>
                          <a:spcPts val="0"/>
                        </a:spcBef>
                        <a:spcAft>
                          <a:spcPts val="0"/>
                        </a:spcAft>
                        <a:buNone/>
                      </a:pPr>
                      <a:r>
                        <a:rPr lang="en"/>
                        <a:t>269.00</a:t>
                      </a:r>
                      <a:endParaRPr/>
                    </a:p>
                  </a:txBody>
                  <a:tcPr marT="91425" marB="91425" marR="91425" marL="91425"/>
                </a:tc>
              </a:tr>
              <a:tr h="428600">
                <a:tc>
                  <a:txBody>
                    <a:bodyPr/>
                    <a:lstStyle/>
                    <a:p>
                      <a:pPr indent="0" lvl="0" marL="0" rtl="0" algn="ctr">
                        <a:spcBef>
                          <a:spcPts val="0"/>
                        </a:spcBef>
                        <a:spcAft>
                          <a:spcPts val="0"/>
                        </a:spcAft>
                        <a:buNone/>
                      </a:pPr>
                      <a:r>
                        <a:rPr b="1" lang="en" sz="1500">
                          <a:solidFill>
                            <a:schemeClr val="dk1"/>
                          </a:solidFill>
                        </a:rPr>
                        <a:t>Raspberry</a:t>
                      </a:r>
                      <a:r>
                        <a:rPr b="1" lang="en" sz="1500">
                          <a:solidFill>
                            <a:schemeClr val="dk1"/>
                          </a:solidFill>
                        </a:rPr>
                        <a:t> Pi 4</a:t>
                      </a:r>
                      <a:endParaRPr b="1" sz="1500">
                        <a:solidFill>
                          <a:schemeClr val="dk1"/>
                        </a:solidFill>
                      </a:endParaRPr>
                    </a:p>
                  </a:txBody>
                  <a:tcPr marT="91425" marB="91425" marR="91425" marL="91425"/>
                </a:tc>
                <a:tc>
                  <a:txBody>
                    <a:bodyPr/>
                    <a:lstStyle/>
                    <a:p>
                      <a:pPr indent="0" lvl="0" marL="0" rtl="0" algn="ctr">
                        <a:spcBef>
                          <a:spcPts val="0"/>
                        </a:spcBef>
                        <a:spcAft>
                          <a:spcPts val="0"/>
                        </a:spcAft>
                        <a:buNone/>
                      </a:pPr>
                      <a:r>
                        <a:rPr lang="en"/>
                        <a:t>55.95</a:t>
                      </a:r>
                      <a:endParaRPr/>
                    </a:p>
                  </a:txBody>
                  <a:tcPr marT="91425" marB="91425" marR="91425" marL="91425"/>
                </a:tc>
              </a:tr>
              <a:tr h="428600">
                <a:tc>
                  <a:txBody>
                    <a:bodyPr/>
                    <a:lstStyle/>
                    <a:p>
                      <a:pPr indent="0" lvl="0" marL="0" rtl="0" algn="ctr">
                        <a:spcBef>
                          <a:spcPts val="0"/>
                        </a:spcBef>
                        <a:spcAft>
                          <a:spcPts val="0"/>
                        </a:spcAft>
                        <a:buNone/>
                      </a:pPr>
                      <a:r>
                        <a:rPr b="1" lang="en" sz="1500">
                          <a:solidFill>
                            <a:schemeClr val="dk1"/>
                          </a:solidFill>
                        </a:rPr>
                        <a:t>Battery</a:t>
                      </a:r>
                      <a:endParaRPr b="1" sz="1500">
                        <a:solidFill>
                          <a:schemeClr val="dk1"/>
                        </a:solidFill>
                      </a:endParaRPr>
                    </a:p>
                  </a:txBody>
                  <a:tcPr marT="91425" marB="91425" marR="91425" marL="91425"/>
                </a:tc>
                <a:tc>
                  <a:txBody>
                    <a:bodyPr/>
                    <a:lstStyle/>
                    <a:p>
                      <a:pPr indent="0" lvl="0" marL="0" rtl="0" algn="ctr">
                        <a:spcBef>
                          <a:spcPts val="0"/>
                        </a:spcBef>
                        <a:spcAft>
                          <a:spcPts val="0"/>
                        </a:spcAft>
                        <a:buNone/>
                      </a:pPr>
                      <a:r>
                        <a:rPr lang="en"/>
                        <a:t>39.99</a:t>
                      </a:r>
                      <a:endParaRPr/>
                    </a:p>
                  </a:txBody>
                  <a:tcPr marT="91425" marB="91425" marR="91425" marL="91425"/>
                </a:tc>
              </a:tr>
              <a:tr h="428600">
                <a:tc>
                  <a:txBody>
                    <a:bodyPr/>
                    <a:lstStyle/>
                    <a:p>
                      <a:pPr indent="0" lvl="0" marL="0" rtl="0" algn="ctr">
                        <a:spcBef>
                          <a:spcPts val="0"/>
                        </a:spcBef>
                        <a:spcAft>
                          <a:spcPts val="0"/>
                        </a:spcAft>
                        <a:buNone/>
                      </a:pPr>
                      <a:r>
                        <a:rPr b="1" lang="en" sz="1500">
                          <a:solidFill>
                            <a:schemeClr val="dk1"/>
                          </a:solidFill>
                        </a:rPr>
                        <a:t>Display</a:t>
                      </a:r>
                      <a:endParaRPr b="1" sz="1500">
                        <a:solidFill>
                          <a:schemeClr val="dk1"/>
                        </a:solidFill>
                      </a:endParaRPr>
                    </a:p>
                  </a:txBody>
                  <a:tcPr marT="91425" marB="91425" marR="91425" marL="91425"/>
                </a:tc>
                <a:tc>
                  <a:txBody>
                    <a:bodyPr/>
                    <a:lstStyle/>
                    <a:p>
                      <a:pPr indent="0" lvl="0" marL="0" rtl="0" algn="ctr">
                        <a:spcBef>
                          <a:spcPts val="0"/>
                        </a:spcBef>
                        <a:spcAft>
                          <a:spcPts val="0"/>
                        </a:spcAft>
                        <a:buNone/>
                      </a:pPr>
                      <a:r>
                        <a:rPr lang="en"/>
                        <a:t>100.00</a:t>
                      </a:r>
                      <a:endParaRPr/>
                    </a:p>
                  </a:txBody>
                  <a:tcPr marT="91425" marB="91425" marR="91425" marL="91425"/>
                </a:tc>
              </a:tr>
              <a:tr h="428600">
                <a:tc>
                  <a:txBody>
                    <a:bodyPr/>
                    <a:lstStyle/>
                    <a:p>
                      <a:pPr indent="0" lvl="0" marL="0" rtl="0" algn="ctr">
                        <a:spcBef>
                          <a:spcPts val="0"/>
                        </a:spcBef>
                        <a:spcAft>
                          <a:spcPts val="0"/>
                        </a:spcAft>
                        <a:buNone/>
                      </a:pPr>
                      <a:r>
                        <a:rPr b="1" lang="en" sz="1500">
                          <a:solidFill>
                            <a:schemeClr val="dk1"/>
                          </a:solidFill>
                        </a:rPr>
                        <a:t>Mouse</a:t>
                      </a:r>
                      <a:endParaRPr b="1" sz="1500">
                        <a:solidFill>
                          <a:schemeClr val="dk1"/>
                        </a:solidFill>
                      </a:endParaRPr>
                    </a:p>
                  </a:txBody>
                  <a:tcPr marT="91425" marB="91425" marR="91425" marL="91425"/>
                </a:tc>
                <a:tc>
                  <a:txBody>
                    <a:bodyPr/>
                    <a:lstStyle/>
                    <a:p>
                      <a:pPr indent="0" lvl="0" marL="0" rtl="0" algn="ctr">
                        <a:spcBef>
                          <a:spcPts val="0"/>
                        </a:spcBef>
                        <a:spcAft>
                          <a:spcPts val="0"/>
                        </a:spcAft>
                        <a:buNone/>
                      </a:pPr>
                      <a:r>
                        <a:rPr lang="en"/>
                        <a:t>54.99</a:t>
                      </a:r>
                      <a:endParaRPr/>
                    </a:p>
                  </a:txBody>
                  <a:tcPr marT="91425" marB="91425" marR="91425" marL="91425"/>
                </a:tc>
              </a:tr>
              <a:tr h="428600">
                <a:tc>
                  <a:txBody>
                    <a:bodyPr/>
                    <a:lstStyle/>
                    <a:p>
                      <a:pPr indent="0" lvl="0" marL="0" rtl="0" algn="ctr">
                        <a:spcBef>
                          <a:spcPts val="0"/>
                        </a:spcBef>
                        <a:spcAft>
                          <a:spcPts val="0"/>
                        </a:spcAft>
                        <a:buNone/>
                      </a:pPr>
                      <a:r>
                        <a:rPr b="1" lang="en" sz="1500">
                          <a:solidFill>
                            <a:schemeClr val="dk1"/>
                          </a:solidFill>
                        </a:rPr>
                        <a:t>Button</a:t>
                      </a:r>
                      <a:endParaRPr b="1" sz="1500">
                        <a:solidFill>
                          <a:schemeClr val="dk1"/>
                        </a:solidFill>
                      </a:endParaRPr>
                    </a:p>
                  </a:txBody>
                  <a:tcPr marT="91425" marB="91425" marR="91425" marL="91425"/>
                </a:tc>
                <a:tc>
                  <a:txBody>
                    <a:bodyPr/>
                    <a:lstStyle/>
                    <a:p>
                      <a:pPr indent="0" lvl="0" marL="0" rtl="0" algn="ctr">
                        <a:spcBef>
                          <a:spcPts val="0"/>
                        </a:spcBef>
                        <a:spcAft>
                          <a:spcPts val="0"/>
                        </a:spcAft>
                        <a:buNone/>
                      </a:pPr>
                      <a:r>
                        <a:rPr lang="en"/>
                        <a:t>9.95</a:t>
                      </a:r>
                      <a:endParaRPr/>
                    </a:p>
                  </a:txBody>
                  <a:tcPr marT="91425" marB="91425" marR="91425" marL="91425"/>
                </a:tc>
              </a:tr>
              <a:tr h="428600">
                <a:tc>
                  <a:txBody>
                    <a:bodyPr/>
                    <a:lstStyle/>
                    <a:p>
                      <a:pPr indent="0" lvl="0" marL="0" rtl="0" algn="ctr">
                        <a:spcBef>
                          <a:spcPts val="0"/>
                        </a:spcBef>
                        <a:spcAft>
                          <a:spcPts val="0"/>
                        </a:spcAft>
                        <a:buNone/>
                      </a:pPr>
                      <a:r>
                        <a:rPr b="1" lang="en" sz="1500">
                          <a:solidFill>
                            <a:schemeClr val="dk1"/>
                          </a:solidFill>
                        </a:rPr>
                        <a:t>DC/DC Converter</a:t>
                      </a:r>
                      <a:endParaRPr b="1" sz="1500">
                        <a:solidFill>
                          <a:schemeClr val="dk1"/>
                        </a:solidFill>
                      </a:endParaRPr>
                    </a:p>
                  </a:txBody>
                  <a:tcPr marT="91425" marB="91425" marR="91425" marL="91425"/>
                </a:tc>
                <a:tc>
                  <a:txBody>
                    <a:bodyPr/>
                    <a:lstStyle/>
                    <a:p>
                      <a:pPr indent="0" lvl="0" marL="0" rtl="0" algn="ctr">
                        <a:spcBef>
                          <a:spcPts val="0"/>
                        </a:spcBef>
                        <a:spcAft>
                          <a:spcPts val="0"/>
                        </a:spcAft>
                        <a:buNone/>
                      </a:pPr>
                      <a:r>
                        <a:rPr lang="en"/>
                        <a:t>9.95</a:t>
                      </a:r>
                      <a:endParaRPr/>
                    </a:p>
                  </a:txBody>
                  <a:tcPr marT="91425" marB="91425" marR="91425" marL="91425"/>
                </a:tc>
              </a:tr>
              <a:tr h="428600">
                <a:tc>
                  <a:txBody>
                    <a:bodyPr/>
                    <a:lstStyle/>
                    <a:p>
                      <a:pPr indent="0" lvl="0" marL="0" rtl="0" algn="ctr">
                        <a:spcBef>
                          <a:spcPts val="0"/>
                        </a:spcBef>
                        <a:spcAft>
                          <a:spcPts val="0"/>
                        </a:spcAft>
                        <a:buNone/>
                      </a:pPr>
                      <a:r>
                        <a:rPr b="1" lang="en" sz="1500">
                          <a:solidFill>
                            <a:schemeClr val="dk1"/>
                          </a:solidFill>
                        </a:rPr>
                        <a:t>Speaker</a:t>
                      </a:r>
                      <a:endParaRPr b="1" sz="1500">
                        <a:solidFill>
                          <a:schemeClr val="dk1"/>
                        </a:solidFill>
                      </a:endParaRPr>
                    </a:p>
                  </a:txBody>
                  <a:tcPr marT="91425" marB="91425" marR="91425" marL="91425"/>
                </a:tc>
                <a:tc>
                  <a:txBody>
                    <a:bodyPr/>
                    <a:lstStyle/>
                    <a:p>
                      <a:pPr indent="0" lvl="0" marL="0" rtl="0" algn="ctr">
                        <a:spcBef>
                          <a:spcPts val="0"/>
                        </a:spcBef>
                        <a:spcAft>
                          <a:spcPts val="0"/>
                        </a:spcAft>
                        <a:buNone/>
                      </a:pPr>
                      <a:r>
                        <a:rPr lang="en"/>
                        <a:t>29.95</a:t>
                      </a:r>
                      <a:endParaRPr/>
                    </a:p>
                  </a:txBody>
                  <a:tcPr marT="91425" marB="91425" marR="91425" marL="91425"/>
                </a:tc>
              </a:tr>
            </a:tbl>
          </a:graphicData>
        </a:graphic>
      </p:graphicFrame>
      <p:sp>
        <p:nvSpPr>
          <p:cNvPr id="150" name="Google Shape;150;p24"/>
          <p:cNvSpPr txBox="1"/>
          <p:nvPr/>
        </p:nvSpPr>
        <p:spPr>
          <a:xfrm>
            <a:off x="5928300" y="2668350"/>
            <a:ext cx="2110800" cy="7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Total Approx (prototype):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t>
            </a:r>
            <a:r>
              <a:rPr lang="en" sz="1800"/>
              <a:t>600.00</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Grants / Funding</a:t>
            </a:r>
            <a:endParaRPr/>
          </a:p>
        </p:txBody>
      </p:sp>
      <p:sp>
        <p:nvSpPr>
          <p:cNvPr id="156" name="Google Shape;156;p25"/>
          <p:cNvSpPr txBox="1"/>
          <p:nvPr>
            <p:ph idx="4294967295" type="body"/>
          </p:nvPr>
        </p:nvSpPr>
        <p:spPr>
          <a:xfrm>
            <a:off x="4379500" y="1467000"/>
            <a:ext cx="4166400" cy="36765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Permanent</a:t>
            </a:r>
            <a:r>
              <a:rPr lang="en" sz="1700"/>
              <a:t> Endowment Fund of Moody Memorial - able to provide grants from $50k - $250k annually </a:t>
            </a:r>
            <a:endParaRPr sz="1700"/>
          </a:p>
          <a:p>
            <a:pPr indent="0" lvl="0" marL="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Mary Moody Northen Endowment - up to $20k in grants</a:t>
            </a:r>
            <a:endParaRPr sz="1700"/>
          </a:p>
          <a:p>
            <a:pPr indent="0" lvl="0" marL="457200" rtl="0" algn="l">
              <a:spcBef>
                <a:spcPts val="1200"/>
              </a:spcBef>
              <a:spcAft>
                <a:spcPts val="1200"/>
              </a:spcAft>
              <a:buNone/>
            </a:pPr>
            <a:r>
              <a:t/>
            </a:r>
            <a:endParaRPr sz="1700"/>
          </a:p>
        </p:txBody>
      </p:sp>
      <p:pic>
        <p:nvPicPr>
          <p:cNvPr id="157" name="Google Shape;157;p25"/>
          <p:cNvPicPr preferRelativeResize="0"/>
          <p:nvPr/>
        </p:nvPicPr>
        <p:blipFill>
          <a:blip r:embed="rId3">
            <a:alphaModFix/>
          </a:blip>
          <a:stretch>
            <a:fillRect/>
          </a:stretch>
        </p:blipFill>
        <p:spPr>
          <a:xfrm>
            <a:off x="1042750" y="1710350"/>
            <a:ext cx="1891950" cy="2052950"/>
          </a:xfrm>
          <a:prstGeom prst="rect">
            <a:avLst/>
          </a:prstGeom>
          <a:noFill/>
          <a:ln>
            <a:noFill/>
          </a:ln>
        </p:spPr>
      </p:pic>
      <p:pic>
        <p:nvPicPr>
          <p:cNvPr id="158" name="Google Shape;158;p25"/>
          <p:cNvPicPr preferRelativeResize="0"/>
          <p:nvPr/>
        </p:nvPicPr>
        <p:blipFill>
          <a:blip r:embed="rId4">
            <a:alphaModFix/>
          </a:blip>
          <a:stretch>
            <a:fillRect/>
          </a:stretch>
        </p:blipFill>
        <p:spPr>
          <a:xfrm>
            <a:off x="5389700" y="3681300"/>
            <a:ext cx="1970750" cy="1158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a:t>
            </a:r>
            <a:endParaRPr/>
          </a:p>
        </p:txBody>
      </p:sp>
      <p:pic>
        <p:nvPicPr>
          <p:cNvPr id="71" name="Google Shape;71;p14"/>
          <p:cNvPicPr preferRelativeResize="0"/>
          <p:nvPr/>
        </p:nvPicPr>
        <p:blipFill>
          <a:blip r:embed="rId3">
            <a:alphaModFix/>
          </a:blip>
          <a:stretch>
            <a:fillRect/>
          </a:stretch>
        </p:blipFill>
        <p:spPr>
          <a:xfrm>
            <a:off x="2095975" y="1325975"/>
            <a:ext cx="4952100" cy="3714075"/>
          </a:xfrm>
          <a:prstGeom prst="rect">
            <a:avLst/>
          </a:prstGeom>
          <a:noFill/>
          <a:ln>
            <a:noFill/>
          </a:ln>
        </p:spPr>
      </p:pic>
      <p:sp>
        <p:nvSpPr>
          <p:cNvPr id="72" name="Google Shape;72;p14"/>
          <p:cNvSpPr txBox="1"/>
          <p:nvPr/>
        </p:nvSpPr>
        <p:spPr>
          <a:xfrm>
            <a:off x="38575" y="1415100"/>
            <a:ext cx="19095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John McQueen</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Marine Engineering Student, TAMU Galveston</a:t>
            </a:r>
            <a:endParaRPr>
              <a:latin typeface="Roboto"/>
              <a:ea typeface="Roboto"/>
              <a:cs typeface="Roboto"/>
              <a:sym typeface="Roboto"/>
            </a:endParaRPr>
          </a:p>
        </p:txBody>
      </p:sp>
      <p:sp>
        <p:nvSpPr>
          <p:cNvPr id="73" name="Google Shape;73;p14"/>
          <p:cNvSpPr txBox="1"/>
          <p:nvPr/>
        </p:nvSpPr>
        <p:spPr>
          <a:xfrm>
            <a:off x="150925" y="3464475"/>
            <a:ext cx="16848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Kenia Benitez</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Computer Science &amp; Computer Engineering Student,  UH</a:t>
            </a:r>
            <a:endParaRPr>
              <a:latin typeface="Roboto"/>
              <a:ea typeface="Roboto"/>
              <a:cs typeface="Roboto"/>
              <a:sym typeface="Roboto"/>
            </a:endParaRPr>
          </a:p>
        </p:txBody>
      </p:sp>
      <p:cxnSp>
        <p:nvCxnSpPr>
          <p:cNvPr id="74" name="Google Shape;74;p14"/>
          <p:cNvCxnSpPr/>
          <p:nvPr/>
        </p:nvCxnSpPr>
        <p:spPr>
          <a:xfrm flipH="1" rot="10800000">
            <a:off x="6190525" y="1705725"/>
            <a:ext cx="1217400" cy="59100"/>
          </a:xfrm>
          <a:prstGeom prst="straightConnector1">
            <a:avLst/>
          </a:prstGeom>
          <a:noFill/>
          <a:ln cap="flat" cmpd="sng" w="38100">
            <a:solidFill>
              <a:schemeClr val="dk2"/>
            </a:solidFill>
            <a:prstDash val="solid"/>
            <a:round/>
            <a:headEnd len="med" w="med" type="none"/>
            <a:tailEnd len="med" w="med" type="none"/>
          </a:ln>
        </p:spPr>
      </p:cxnSp>
      <p:cxnSp>
        <p:nvCxnSpPr>
          <p:cNvPr id="75" name="Google Shape;75;p14"/>
          <p:cNvCxnSpPr/>
          <p:nvPr/>
        </p:nvCxnSpPr>
        <p:spPr>
          <a:xfrm rot="10800000">
            <a:off x="1614125" y="1868325"/>
            <a:ext cx="1684800" cy="295500"/>
          </a:xfrm>
          <a:prstGeom prst="straightConnector1">
            <a:avLst/>
          </a:prstGeom>
          <a:noFill/>
          <a:ln cap="flat" cmpd="sng" w="38100">
            <a:solidFill>
              <a:schemeClr val="dk2"/>
            </a:solidFill>
            <a:prstDash val="solid"/>
            <a:round/>
            <a:headEnd len="med" w="med" type="none"/>
            <a:tailEnd len="med" w="med" type="none"/>
          </a:ln>
        </p:spPr>
      </p:cxnSp>
      <p:cxnSp>
        <p:nvCxnSpPr>
          <p:cNvPr id="76" name="Google Shape;76;p14"/>
          <p:cNvCxnSpPr>
            <a:stCxn id="73" idx="0"/>
            <a:endCxn id="71" idx="1"/>
          </p:cNvCxnSpPr>
          <p:nvPr/>
        </p:nvCxnSpPr>
        <p:spPr>
          <a:xfrm flipH="1" rot="10800000">
            <a:off x="993325" y="3183075"/>
            <a:ext cx="1102800" cy="281400"/>
          </a:xfrm>
          <a:prstGeom prst="straightConnector1">
            <a:avLst/>
          </a:prstGeom>
          <a:noFill/>
          <a:ln cap="flat" cmpd="sng" w="38100">
            <a:solidFill>
              <a:schemeClr val="dk2"/>
            </a:solidFill>
            <a:prstDash val="solid"/>
            <a:round/>
            <a:headEnd len="med" w="med" type="none"/>
            <a:tailEnd len="med" w="med" type="none"/>
          </a:ln>
        </p:spPr>
      </p:cxnSp>
      <p:cxnSp>
        <p:nvCxnSpPr>
          <p:cNvPr id="77" name="Google Shape;77;p14"/>
          <p:cNvCxnSpPr/>
          <p:nvPr/>
        </p:nvCxnSpPr>
        <p:spPr>
          <a:xfrm>
            <a:off x="6964425" y="3553150"/>
            <a:ext cx="813000" cy="177300"/>
          </a:xfrm>
          <a:prstGeom prst="straightConnector1">
            <a:avLst/>
          </a:prstGeom>
          <a:noFill/>
          <a:ln cap="flat" cmpd="sng" w="38100">
            <a:solidFill>
              <a:schemeClr val="dk2"/>
            </a:solidFill>
            <a:prstDash val="solid"/>
            <a:round/>
            <a:headEnd len="med" w="med" type="none"/>
            <a:tailEnd len="med" w="med" type="none"/>
          </a:ln>
        </p:spPr>
      </p:cxnSp>
      <p:sp>
        <p:nvSpPr>
          <p:cNvPr id="78" name="Google Shape;78;p14"/>
          <p:cNvSpPr txBox="1"/>
          <p:nvPr/>
        </p:nvSpPr>
        <p:spPr>
          <a:xfrm>
            <a:off x="7048075" y="1325975"/>
            <a:ext cx="20958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Roboto"/>
                <a:ea typeface="Roboto"/>
                <a:cs typeface="Roboto"/>
                <a:sym typeface="Roboto"/>
              </a:rPr>
              <a:t>     Gurjinder Toor</a:t>
            </a:r>
            <a:endParaRPr b="1" sz="1500">
              <a:latin typeface="Roboto"/>
              <a:ea typeface="Roboto"/>
              <a:cs typeface="Roboto"/>
              <a:sym typeface="Roboto"/>
            </a:endParaRPr>
          </a:p>
          <a:p>
            <a:pPr indent="0" lvl="0" marL="0" rtl="0" algn="l">
              <a:spcBef>
                <a:spcPts val="0"/>
              </a:spcBef>
              <a:spcAft>
                <a:spcPts val="0"/>
              </a:spcAft>
              <a:buNone/>
            </a:pPr>
            <a:r>
              <a:t/>
            </a:r>
            <a:endParaRPr b="1" sz="15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B.Sc Psychology - UH</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Software Developer</a:t>
            </a:r>
            <a:endParaRPr>
              <a:latin typeface="Roboto"/>
              <a:ea typeface="Roboto"/>
              <a:cs typeface="Roboto"/>
              <a:sym typeface="Roboto"/>
            </a:endParaRPr>
          </a:p>
        </p:txBody>
      </p:sp>
      <p:sp>
        <p:nvSpPr>
          <p:cNvPr id="79" name="Google Shape;79;p14"/>
          <p:cNvSpPr txBox="1"/>
          <p:nvPr/>
        </p:nvSpPr>
        <p:spPr>
          <a:xfrm>
            <a:off x="7407925" y="3251125"/>
            <a:ext cx="1770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Jackson Nace</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Computer Science Student, UH</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0"/>
              </a:spcAft>
              <a:buNone/>
            </a:pPr>
            <a:r>
              <a:rPr lang="en"/>
              <a:t>Problem </a:t>
            </a:r>
            <a:endParaRPr/>
          </a:p>
        </p:txBody>
      </p:sp>
      <p:sp>
        <p:nvSpPr>
          <p:cNvPr id="85" name="Google Shape;85;p15"/>
          <p:cNvSpPr txBox="1"/>
          <p:nvPr>
            <p:ph idx="4294967295" type="body"/>
          </p:nvPr>
        </p:nvSpPr>
        <p:spPr>
          <a:xfrm>
            <a:off x="311700" y="1505700"/>
            <a:ext cx="4336800" cy="3076200"/>
          </a:xfrm>
          <a:prstGeom prst="rect">
            <a:avLst/>
          </a:prstGeom>
          <a:noFill/>
        </p:spPr>
        <p:txBody>
          <a:bodyPr anchorCtr="0" anchor="t" bIns="91425" lIns="91425" spcFirstLastPara="1" rIns="91425" wrap="square" tIns="91425">
            <a:noAutofit/>
          </a:bodyPr>
          <a:lstStyle/>
          <a:p>
            <a:pPr indent="-323215" lvl="0" marL="457200" rtl="0" algn="l">
              <a:lnSpc>
                <a:spcPct val="105000"/>
              </a:lnSpc>
              <a:spcBef>
                <a:spcPts val="0"/>
              </a:spcBef>
              <a:spcAft>
                <a:spcPts val="0"/>
              </a:spcAft>
              <a:buSzPts val="1490"/>
              <a:buChar char="●"/>
            </a:pPr>
            <a:r>
              <a:rPr lang="en" sz="1490"/>
              <a:t>Material factors &amp; circumstances                                                                      impact mental health</a:t>
            </a:r>
            <a:endParaRPr sz="1490"/>
          </a:p>
          <a:p>
            <a:pPr indent="-323215" lvl="1" marL="914400" rtl="0" algn="l">
              <a:lnSpc>
                <a:spcPct val="105000"/>
              </a:lnSpc>
              <a:spcBef>
                <a:spcPts val="0"/>
              </a:spcBef>
              <a:spcAft>
                <a:spcPts val="0"/>
              </a:spcAft>
              <a:buSzPts val="1490"/>
              <a:buChar char="○"/>
            </a:pPr>
            <a:r>
              <a:rPr lang="en" sz="1490"/>
              <a:t>Homelessness</a:t>
            </a:r>
            <a:endParaRPr sz="1490"/>
          </a:p>
          <a:p>
            <a:pPr indent="-323215" lvl="1" marL="914400" rtl="0" algn="l">
              <a:lnSpc>
                <a:spcPct val="105000"/>
              </a:lnSpc>
              <a:spcBef>
                <a:spcPts val="0"/>
              </a:spcBef>
              <a:spcAft>
                <a:spcPts val="0"/>
              </a:spcAft>
              <a:buSzPts val="1490"/>
              <a:buChar char="○"/>
            </a:pPr>
            <a:r>
              <a:rPr lang="en" sz="1490"/>
              <a:t>Unemployment</a:t>
            </a:r>
            <a:endParaRPr sz="1490"/>
          </a:p>
          <a:p>
            <a:pPr indent="-323215" lvl="1" marL="914400" rtl="0" algn="l">
              <a:lnSpc>
                <a:spcPct val="105000"/>
              </a:lnSpc>
              <a:spcBef>
                <a:spcPts val="0"/>
              </a:spcBef>
              <a:spcAft>
                <a:spcPts val="0"/>
              </a:spcAft>
              <a:buSzPts val="1490"/>
              <a:buChar char="○"/>
            </a:pPr>
            <a:r>
              <a:rPr lang="en" sz="1490"/>
              <a:t>Food insecurity</a:t>
            </a:r>
            <a:endParaRPr sz="1490"/>
          </a:p>
          <a:p>
            <a:pPr indent="-323215" lvl="1" marL="914400" rtl="0" algn="l">
              <a:lnSpc>
                <a:spcPct val="105000"/>
              </a:lnSpc>
              <a:spcBef>
                <a:spcPts val="0"/>
              </a:spcBef>
              <a:spcAft>
                <a:spcPts val="0"/>
              </a:spcAft>
              <a:buSzPts val="1490"/>
              <a:buChar char="○"/>
            </a:pPr>
            <a:r>
              <a:rPr lang="en" sz="1490"/>
              <a:t>Substance abuse</a:t>
            </a:r>
            <a:endParaRPr sz="1490"/>
          </a:p>
          <a:p>
            <a:pPr indent="0" lvl="0" marL="0" rtl="0" algn="l">
              <a:spcBef>
                <a:spcPts val="1200"/>
              </a:spcBef>
              <a:spcAft>
                <a:spcPts val="0"/>
              </a:spcAft>
              <a:buNone/>
            </a:pPr>
            <a:r>
              <a:t/>
            </a:r>
            <a:endParaRPr sz="1490"/>
          </a:p>
          <a:p>
            <a:pPr indent="-323215" lvl="0" marL="457200" rtl="0" algn="l">
              <a:lnSpc>
                <a:spcPct val="105000"/>
              </a:lnSpc>
              <a:spcBef>
                <a:spcPts val="1200"/>
              </a:spcBef>
              <a:spcAft>
                <a:spcPts val="0"/>
              </a:spcAft>
              <a:buSzPts val="1490"/>
              <a:buChar char="●"/>
            </a:pPr>
            <a:r>
              <a:rPr lang="en" sz="1490"/>
              <a:t>Galveston has variety of necessary                                                             resources, but access inhibited and knowledge of resources limited</a:t>
            </a:r>
            <a:endParaRPr sz="1490"/>
          </a:p>
          <a:p>
            <a:pPr indent="0" lvl="0" marL="457200" rtl="0" algn="l">
              <a:lnSpc>
                <a:spcPct val="105000"/>
              </a:lnSpc>
              <a:spcBef>
                <a:spcPts val="1200"/>
              </a:spcBef>
              <a:spcAft>
                <a:spcPts val="0"/>
              </a:spcAft>
              <a:buSzPts val="770"/>
              <a:buNone/>
            </a:pPr>
            <a:r>
              <a:t/>
            </a:r>
            <a:endParaRPr sz="1490"/>
          </a:p>
          <a:p>
            <a:pPr indent="0" lvl="0" marL="457200" rtl="0" algn="l">
              <a:lnSpc>
                <a:spcPct val="105000"/>
              </a:lnSpc>
              <a:spcBef>
                <a:spcPts val="1200"/>
              </a:spcBef>
              <a:spcAft>
                <a:spcPts val="1200"/>
              </a:spcAft>
              <a:buSzPts val="770"/>
              <a:buNone/>
            </a:pPr>
            <a:r>
              <a:t/>
            </a:r>
            <a:endParaRPr sz="1490"/>
          </a:p>
        </p:txBody>
      </p:sp>
      <p:pic>
        <p:nvPicPr>
          <p:cNvPr id="86" name="Google Shape;86;p15"/>
          <p:cNvPicPr preferRelativeResize="0"/>
          <p:nvPr/>
        </p:nvPicPr>
        <p:blipFill rotWithShape="1">
          <a:blip r:embed="rId3">
            <a:alphaModFix/>
          </a:blip>
          <a:srcRect b="19970" l="3381" r="0" t="20664"/>
          <a:stretch/>
        </p:blipFill>
        <p:spPr>
          <a:xfrm>
            <a:off x="5096225" y="375912"/>
            <a:ext cx="3298274" cy="4391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6"/>
          <p:cNvPicPr preferRelativeResize="0"/>
          <p:nvPr/>
        </p:nvPicPr>
        <p:blipFill>
          <a:blip r:embed="rId3">
            <a:alphaModFix/>
          </a:blip>
          <a:stretch>
            <a:fillRect/>
          </a:stretch>
        </p:blipFill>
        <p:spPr>
          <a:xfrm>
            <a:off x="4074175" y="2399025"/>
            <a:ext cx="2537524" cy="2537524"/>
          </a:xfrm>
          <a:prstGeom prst="rect">
            <a:avLst/>
          </a:prstGeom>
          <a:noFill/>
          <a:ln>
            <a:noFill/>
          </a:ln>
        </p:spPr>
      </p:pic>
      <p:pic>
        <p:nvPicPr>
          <p:cNvPr id="92" name="Google Shape;92;p16"/>
          <p:cNvPicPr preferRelativeResize="0"/>
          <p:nvPr/>
        </p:nvPicPr>
        <p:blipFill>
          <a:blip r:embed="rId4">
            <a:alphaModFix/>
          </a:blip>
          <a:stretch>
            <a:fillRect/>
          </a:stretch>
        </p:blipFill>
        <p:spPr>
          <a:xfrm>
            <a:off x="6611700" y="1516275"/>
            <a:ext cx="2341375" cy="3483300"/>
          </a:xfrm>
          <a:prstGeom prst="rect">
            <a:avLst/>
          </a:prstGeom>
          <a:noFill/>
          <a:ln>
            <a:noFill/>
          </a:ln>
        </p:spPr>
      </p:pic>
      <p:sp>
        <p:nvSpPr>
          <p:cNvPr id="93" name="Google Shape;93;p16"/>
          <p:cNvSpPr txBox="1"/>
          <p:nvPr>
            <p:ph type="title"/>
          </p:nvPr>
        </p:nvSpPr>
        <p:spPr>
          <a:xfrm>
            <a:off x="311700"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Well-Established Communities</a:t>
            </a:r>
            <a:r>
              <a:rPr lang="en"/>
              <a:t> </a:t>
            </a:r>
            <a:endParaRPr/>
          </a:p>
        </p:txBody>
      </p:sp>
      <p:sp>
        <p:nvSpPr>
          <p:cNvPr id="94" name="Google Shape;94;p16"/>
          <p:cNvSpPr txBox="1"/>
          <p:nvPr>
            <p:ph idx="1" type="body"/>
          </p:nvPr>
        </p:nvSpPr>
        <p:spPr>
          <a:xfrm>
            <a:off x="572100" y="143765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700"/>
          </a:p>
          <a:p>
            <a:pPr indent="-336550" lvl="0" marL="457200" rtl="0" algn="l">
              <a:spcBef>
                <a:spcPts val="1200"/>
              </a:spcBef>
              <a:spcAft>
                <a:spcPts val="0"/>
              </a:spcAft>
              <a:buSzPts val="1700"/>
              <a:buChar char="●"/>
            </a:pPr>
            <a:r>
              <a:rPr lang="en" sz="1700"/>
              <a:t>Hobo Breakfast </a:t>
            </a:r>
            <a:endParaRPr sz="1700"/>
          </a:p>
          <a:p>
            <a:pPr indent="-336550" lvl="0" marL="457200" rtl="0" algn="l">
              <a:spcBef>
                <a:spcPts val="0"/>
              </a:spcBef>
              <a:spcAft>
                <a:spcPts val="0"/>
              </a:spcAft>
              <a:buSzPts val="1700"/>
              <a:buChar char="●"/>
            </a:pPr>
            <a:r>
              <a:rPr lang="en" sz="1700"/>
              <a:t>The Luke Society Clinic</a:t>
            </a:r>
            <a:endParaRPr sz="1700"/>
          </a:p>
          <a:p>
            <a:pPr indent="-336550" lvl="0" marL="457200" rtl="0" algn="l">
              <a:spcBef>
                <a:spcPts val="0"/>
              </a:spcBef>
              <a:spcAft>
                <a:spcPts val="0"/>
              </a:spcAft>
              <a:buSzPts val="1700"/>
              <a:buChar char="●"/>
            </a:pPr>
            <a:r>
              <a:rPr lang="en" sz="1700"/>
              <a:t>UTMB</a:t>
            </a:r>
            <a:endParaRPr sz="1700"/>
          </a:p>
          <a:p>
            <a:pPr indent="-336550" lvl="0" marL="457200" rtl="0" algn="l">
              <a:spcBef>
                <a:spcPts val="0"/>
              </a:spcBef>
              <a:spcAft>
                <a:spcPts val="0"/>
              </a:spcAft>
              <a:buSzPts val="1700"/>
              <a:buChar char="●"/>
            </a:pPr>
            <a:r>
              <a:rPr lang="en" sz="1700"/>
              <a:t>Corre </a:t>
            </a:r>
            <a:endParaRPr sz="1700"/>
          </a:p>
          <a:p>
            <a:pPr indent="-336550" lvl="0" marL="457200" rtl="0" algn="l">
              <a:spcBef>
                <a:spcPts val="0"/>
              </a:spcBef>
              <a:spcAft>
                <a:spcPts val="0"/>
              </a:spcAft>
              <a:buSzPts val="1700"/>
              <a:buChar char="●"/>
            </a:pPr>
            <a:r>
              <a:rPr lang="en" sz="1700"/>
              <a:t>Daily Bread</a:t>
            </a:r>
            <a:endParaRPr sz="1700"/>
          </a:p>
          <a:p>
            <a:pPr indent="-336550" lvl="0" marL="457200" rtl="0" algn="l">
              <a:spcBef>
                <a:spcPts val="0"/>
              </a:spcBef>
              <a:spcAft>
                <a:spcPts val="0"/>
              </a:spcAft>
              <a:buSzPts val="1700"/>
              <a:buChar char="●"/>
            </a:pPr>
            <a:r>
              <a:rPr lang="en" sz="1700"/>
              <a:t>Various churches </a:t>
            </a:r>
            <a:endParaRPr sz="1700"/>
          </a:p>
          <a:p>
            <a:pPr indent="0" lvl="0" marL="457200" rtl="0" algn="l">
              <a:spcBef>
                <a:spcPts val="1200"/>
              </a:spcBef>
              <a:spcAft>
                <a:spcPts val="120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3">
            <a:alphaModFix/>
          </a:blip>
          <a:srcRect b="0" l="5860" r="-5860" t="0"/>
          <a:stretch/>
        </p:blipFill>
        <p:spPr>
          <a:xfrm>
            <a:off x="3180080" y="1317225"/>
            <a:ext cx="4202445" cy="3693375"/>
          </a:xfrm>
          <a:prstGeom prst="rect">
            <a:avLst/>
          </a:prstGeom>
          <a:noFill/>
          <a:ln>
            <a:noFill/>
          </a:ln>
        </p:spPr>
      </p:pic>
      <p:pic>
        <p:nvPicPr>
          <p:cNvPr id="100" name="Google Shape;100;p17"/>
          <p:cNvPicPr preferRelativeResize="0"/>
          <p:nvPr/>
        </p:nvPicPr>
        <p:blipFill>
          <a:blip r:embed="rId4">
            <a:alphaModFix/>
          </a:blip>
          <a:stretch>
            <a:fillRect/>
          </a:stretch>
        </p:blipFill>
        <p:spPr>
          <a:xfrm>
            <a:off x="311725" y="1381425"/>
            <a:ext cx="2916576" cy="3564974"/>
          </a:xfrm>
          <a:prstGeom prst="rect">
            <a:avLst/>
          </a:prstGeom>
          <a:noFill/>
          <a:ln>
            <a:noFill/>
          </a:ln>
        </p:spPr>
      </p:pic>
      <p:sp>
        <p:nvSpPr>
          <p:cNvPr id="101" name="Google Shape;101;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Resource Kiosk</a:t>
            </a:r>
            <a:endParaRPr/>
          </a:p>
        </p:txBody>
      </p:sp>
      <p:pic>
        <p:nvPicPr>
          <p:cNvPr id="102" name="Google Shape;102;p17"/>
          <p:cNvPicPr preferRelativeResize="0"/>
          <p:nvPr/>
        </p:nvPicPr>
        <p:blipFill rotWithShape="1">
          <a:blip r:embed="rId5">
            <a:alphaModFix/>
          </a:blip>
          <a:srcRect b="22683" l="38960" r="27923" t="16322"/>
          <a:stretch/>
        </p:blipFill>
        <p:spPr>
          <a:xfrm>
            <a:off x="6146050" y="1512475"/>
            <a:ext cx="2686275" cy="3498125"/>
          </a:xfrm>
          <a:prstGeom prst="rect">
            <a:avLst/>
          </a:prstGeom>
          <a:noFill/>
          <a:ln>
            <a:noFill/>
          </a:ln>
        </p:spPr>
      </p:pic>
      <p:pic>
        <p:nvPicPr>
          <p:cNvPr id="103" name="Google Shape;103;p17"/>
          <p:cNvPicPr preferRelativeResize="0"/>
          <p:nvPr/>
        </p:nvPicPr>
        <p:blipFill rotWithShape="1">
          <a:blip r:embed="rId6">
            <a:alphaModFix/>
          </a:blip>
          <a:srcRect b="0" l="8259" r="9143" t="0"/>
          <a:stretch/>
        </p:blipFill>
        <p:spPr>
          <a:xfrm>
            <a:off x="6233350" y="1655775"/>
            <a:ext cx="2511677" cy="2031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9" name="Google Shape;109;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6" name="Google Shape;116;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3" name="Google Shape;123;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0" name="Google Shape;130;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